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9" r:id="rId3"/>
    <p:sldId id="258" r:id="rId4"/>
    <p:sldId id="301" r:id="rId5"/>
    <p:sldId id="302" r:id="rId6"/>
    <p:sldId id="300" r:id="rId7"/>
    <p:sldId id="305" r:id="rId8"/>
    <p:sldId id="303" r:id="rId9"/>
    <p:sldId id="273" r:id="rId10"/>
    <p:sldId id="274" r:id="rId11"/>
    <p:sldId id="280" r:id="rId12"/>
    <p:sldId id="287" r:id="rId13"/>
    <p:sldId id="288" r:id="rId14"/>
    <p:sldId id="271" r:id="rId15"/>
    <p:sldId id="269" r:id="rId16"/>
    <p:sldId id="290" r:id="rId17"/>
    <p:sldId id="291" r:id="rId18"/>
    <p:sldId id="293" r:id="rId19"/>
    <p:sldId id="307" r:id="rId20"/>
    <p:sldId id="298" r:id="rId21"/>
    <p:sldId id="279" r:id="rId22"/>
  </p:sldIdLst>
  <p:sldSz cx="12192000" cy="6858000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e Mraz" initials="G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09" autoAdjust="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23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9CB33E6-277A-4B4F-80D7-51270E08DF38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075F604-FC72-4B6A-9FE4-787E3EB08F7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802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31E67B8-5548-4309-ABA4-BEF92010FAA1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861" y="4813457"/>
            <a:ext cx="5506093" cy="3938427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2136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7337" y="9502136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0FAB0E9-034A-4E9F-9507-9053D5290E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1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Symbole und geschriebene Warnung in verschiedenen Detaillierungsgraden</a:t>
            </a:r>
          </a:p>
          <a:p>
            <a:r>
              <a:rPr lang="de-AT" dirty="0" smtClean="0"/>
              <a:t>Redundante Warnungen</a:t>
            </a:r>
          </a:p>
          <a:p>
            <a:r>
              <a:rPr lang="de-AT" dirty="0" smtClean="0"/>
              <a:t>Haltbare Materialien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AB0E9-034A-4E9F-9507-9053D5290E0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654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638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6682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348" y="887506"/>
            <a:ext cx="7242700" cy="2541493"/>
          </a:xfrm>
        </p:spPr>
        <p:txBody>
          <a:bodyPr anchor="b">
            <a:normAutofit/>
          </a:bodyPr>
          <a:lstStyle>
            <a:lvl1pPr algn="l">
              <a:defRPr sz="4800" spc="-1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 smtClean="0"/>
              <a:t>Knowledge </a:t>
            </a:r>
            <a:r>
              <a:rPr lang="en-GB" noProof="0" dirty="0" err="1" smtClean="0"/>
              <a:t>preserveration</a:t>
            </a:r>
            <a:r>
              <a:rPr lang="en-GB" noProof="0" dirty="0" smtClean="0"/>
              <a:t> for nuclear waste repositories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348" y="3684493"/>
            <a:ext cx="7315200" cy="1810373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de-AT" dirty="0" smtClean="0"/>
          </a:p>
          <a:p>
            <a:r>
              <a:rPr lang="de-AT" dirty="0" smtClean="0"/>
              <a:t>Gabriele Mraz, Austrian Institute of Ecology</a:t>
            </a:r>
          </a:p>
          <a:p>
            <a:r>
              <a:rPr lang="de-AT" dirty="0" smtClean="0"/>
              <a:t>David Reinberger, Vienna </a:t>
            </a:r>
            <a:r>
              <a:rPr lang="de-AT" dirty="0" err="1" smtClean="0"/>
              <a:t>Ombuds</a:t>
            </a:r>
            <a:r>
              <a:rPr lang="de-AT" dirty="0" smtClean="0"/>
              <a:t>-Office for Environmental</a:t>
            </a:r>
            <a:br>
              <a:rPr lang="de-AT" dirty="0" smtClean="0"/>
            </a:br>
            <a:r>
              <a:rPr lang="de-AT" dirty="0" smtClean="0"/>
              <a:t>		     Protection</a:t>
            </a:r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0" y="6199425"/>
            <a:ext cx="12195581" cy="674676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AT" dirty="0" smtClean="0"/>
              <a:t>					       </a:t>
            </a:r>
            <a:r>
              <a:rPr lang="de-AT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 Auftrag der  Wiener Umweltanwaltschaft</a:t>
            </a:r>
            <a:endParaRPr lang="de-AT" sz="1100" baseline="0" dirty="0" smtClean="0"/>
          </a:p>
        </p:txBody>
      </p:sp>
      <p:pic>
        <p:nvPicPr>
          <p:cNvPr id="18" name="Picture 96" descr="55x23mm_1200dpi_transpare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8" y="6155171"/>
            <a:ext cx="1480402" cy="62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883" y="6096000"/>
            <a:ext cx="1223799" cy="74332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47712" y="767390"/>
            <a:ext cx="2221390" cy="53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83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604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055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124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98879"/>
            <a:ext cx="12192000" cy="50315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933"/>
          </a:xfrm>
          <a:solidFill>
            <a:schemeClr val="accent1"/>
          </a:solidFill>
        </p:spPr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283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59933"/>
            <a:ext cx="12192000" cy="5698067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933"/>
          </a:xfrm>
          <a:solidFill>
            <a:schemeClr val="accent1"/>
          </a:solidFill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4098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52" y="152400"/>
            <a:ext cx="11693547" cy="94826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88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60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672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339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752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0C7EDC-66C0-46C8-9DCF-2432230AD1A9}" type="datetimeFigureOut">
              <a:rPr lang="de-AT" smtClean="0"/>
              <a:t>04.06.2018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454788"/>
            <a:ext cx="12192000" cy="403211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67E787F6-7DFB-45AD-8A28-377B9A46B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58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360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1" r:id="rId2"/>
    <p:sldLayoutId id="2147483766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2" r:id="rId9"/>
    <p:sldLayoutId id="2147483763" r:id="rId10"/>
    <p:sldLayoutId id="2147483764" r:id="rId11"/>
    <p:sldLayoutId id="214748376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logy.at/wua_endlager_wissenserhalt.htm" TargetMode="External"/><Relationship Id="rId2" Type="http://schemas.openxmlformats.org/officeDocument/2006/relationships/hyperlink" Target="mailto:mraz@ecology.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ua-wien.a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4712" y="1035287"/>
            <a:ext cx="7242700" cy="2541493"/>
          </a:xfrm>
        </p:spPr>
        <p:txBody>
          <a:bodyPr/>
          <a:lstStyle/>
          <a:p>
            <a:r>
              <a:rPr lang="de-AT" dirty="0" smtClean="0"/>
              <a:t>Wissenserhalt für Endlager für radioaktive Abfälle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4712" y="3730675"/>
            <a:ext cx="7315200" cy="1810373"/>
          </a:xfrm>
        </p:spPr>
        <p:txBody>
          <a:bodyPr>
            <a:normAutofit/>
          </a:bodyPr>
          <a:lstStyle/>
          <a:p>
            <a:endParaRPr lang="de-AT" dirty="0"/>
          </a:p>
          <a:p>
            <a:r>
              <a:rPr lang="de-AT" sz="2400" dirty="0"/>
              <a:t>Wiener Atomgipfel 04.06.2018 </a:t>
            </a:r>
          </a:p>
          <a:p>
            <a:r>
              <a:rPr lang="de-AT" dirty="0" smtClean="0"/>
              <a:t>Gabriele Mraz, Österreichisches Ökologie-Institut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53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5"/>
            <a:ext cx="5057775" cy="682942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244158" y="6230470"/>
            <a:ext cx="570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Abb. Links aus HITF ( 1984, S. 80), rechts </a:t>
            </a:r>
            <a:r>
              <a:rPr lang="en-US" sz="1400" dirty="0" smtClean="0"/>
              <a:t>US </a:t>
            </a:r>
            <a:r>
              <a:rPr lang="en-US" sz="1400" dirty="0"/>
              <a:t>DOE WIPP (2004</a:t>
            </a:r>
            <a:r>
              <a:rPr lang="en-US" sz="1400" dirty="0" smtClean="0"/>
              <a:t>)</a:t>
            </a:r>
            <a:endParaRPr lang="de-AT" sz="1400" dirty="0"/>
          </a:p>
        </p:txBody>
      </p:sp>
      <p:pic>
        <p:nvPicPr>
          <p:cNvPr id="6" name="Inhaltsplatzhalt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81747"/>
            <a:ext cx="4803523" cy="559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62742" y="6065822"/>
            <a:ext cx="202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Abb. aus</a:t>
            </a:r>
            <a:br>
              <a:rPr lang="de-AT" dirty="0" smtClean="0"/>
            </a:br>
            <a:r>
              <a:rPr lang="de-AT" dirty="0" smtClean="0"/>
              <a:t> </a:t>
            </a:r>
            <a:r>
              <a:rPr lang="de-AT" dirty="0" err="1" smtClean="0"/>
              <a:t>Trauth</a:t>
            </a:r>
            <a:r>
              <a:rPr lang="de-AT" dirty="0" smtClean="0"/>
              <a:t> et al. 1993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9" y="306387"/>
            <a:ext cx="7317090" cy="240059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595" y="0"/>
            <a:ext cx="4662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0462127" y="4762807"/>
            <a:ext cx="13684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Michael Brill &amp; </a:t>
            </a:r>
            <a:r>
              <a:rPr lang="en-US" sz="1200" dirty="0" err="1"/>
              <a:t>Safdar</a:t>
            </a:r>
            <a:r>
              <a:rPr lang="en-US" sz="1200" dirty="0"/>
              <a:t> </a:t>
            </a:r>
            <a:r>
              <a:rPr lang="en-US" sz="1200" dirty="0" err="1" smtClean="0"/>
              <a:t>Abidi</a:t>
            </a:r>
            <a:r>
              <a:rPr lang="en-US" sz="1200" dirty="0" smtClean="0"/>
              <a:t>: Landscape </a:t>
            </a:r>
            <a:r>
              <a:rPr lang="en-US" sz="1200" dirty="0"/>
              <a:t>of Thorns</a:t>
            </a:r>
          </a:p>
          <a:p>
            <a:r>
              <a:rPr lang="de-AT" sz="1200" dirty="0"/>
              <a:t>http://pictify.saatchigallery.com/1147839/michael-brill-safdar-abidi-landscape-of-thorns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4" y="34299"/>
            <a:ext cx="1000125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2004: EPA</a:t>
            </a:r>
            <a:r>
              <a:rPr lang="de-AT" dirty="0" smtClean="0"/>
              <a:t> genehmigte das Warnsystem aus 32 Monolithen</a:t>
            </a:r>
          </a:p>
          <a:p>
            <a:r>
              <a:rPr lang="de-AT" dirty="0" smtClean="0"/>
              <a:t>WIPP soll in den 2030-ern geschlossen werden (verschoben auf 2050)</a:t>
            </a:r>
          </a:p>
          <a:p>
            <a:r>
              <a:rPr lang="de-AT" dirty="0" smtClean="0"/>
              <a:t>Erste 100 Jahre nach dem Verschluss: Zäune, bewaffnete Wachen </a:t>
            </a:r>
          </a:p>
          <a:p>
            <a:r>
              <a:rPr lang="de-AT" dirty="0" smtClean="0"/>
              <a:t>Danach? Das 2004 beschlossene System war zu aufwändig, wird evaluiert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Status WIPP?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1466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Buch von Roland Posner: “Warnungen an die ferne Zukunft” (2007)</a:t>
            </a:r>
          </a:p>
          <a:p>
            <a:r>
              <a:rPr lang="de-AT" dirty="0" smtClean="0"/>
              <a:t>Basiert auf einer Befragung von 12 </a:t>
            </a:r>
            <a:r>
              <a:rPr lang="de-AT" dirty="0" err="1" smtClean="0"/>
              <a:t>SemiotikerInnen</a:t>
            </a:r>
            <a:r>
              <a:rPr lang="de-AT" dirty="0" smtClean="0"/>
              <a:t> aus 1982-1983 </a:t>
            </a:r>
          </a:p>
          <a:p>
            <a:r>
              <a:rPr lang="de-AT" dirty="0" smtClean="0"/>
              <a:t>Frage: Wie ist es möglich unsere Nachkommen in den nächsten 10.000 Jahren über Standorte und Gefahren von radioaktiven Abfällen zu informieren? </a:t>
            </a:r>
          </a:p>
          <a:p>
            <a:r>
              <a:rPr lang="de-AT" dirty="0" smtClean="0"/>
              <a:t>Antworten: </a:t>
            </a:r>
          </a:p>
          <a:p>
            <a:pPr lvl="1"/>
            <a:r>
              <a:rPr lang="de-AT" dirty="0" smtClean="0"/>
              <a:t>Atompriesterschaft, künstlicher Mond, genetische Codierungen – Strahlenkatze, … </a:t>
            </a:r>
          </a:p>
          <a:p>
            <a:pPr lvl="1"/>
            <a:endParaRPr lang="de-AT" dirty="0"/>
          </a:p>
          <a:p>
            <a:r>
              <a:rPr lang="de-AT" dirty="0" smtClean="0"/>
              <a:t>Es blieb beim Brainstorming.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Atomsemiotik - Ideensammlung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25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ANDRA = Franz. Behörde für radioaktive Abfälle; ca. 20 Teilzeitangestellte für dieses Projekt</a:t>
            </a:r>
          </a:p>
          <a:p>
            <a:r>
              <a:rPr lang="de-AT" dirty="0" smtClean="0"/>
              <a:t>Zwei Aktivitäten:</a:t>
            </a:r>
          </a:p>
          <a:p>
            <a:pPr lvl="1"/>
            <a:r>
              <a:rPr lang="de-AT" dirty="0" smtClean="0"/>
              <a:t>Wissenserhalt bis zu 1.000 Jahren für die beiden LILW-Endlager CSM und CSFMA</a:t>
            </a:r>
          </a:p>
          <a:p>
            <a:pPr lvl="1"/>
            <a:r>
              <a:rPr lang="de-AT" dirty="0" smtClean="0"/>
              <a:t>Wissenserhalt für Endlager für abgebrannte Brennelemente über hunderttausende Jahre</a:t>
            </a:r>
          </a:p>
          <a:p>
            <a:r>
              <a:rPr lang="de-AT" dirty="0" smtClean="0"/>
              <a:t>Lösungen:</a:t>
            </a:r>
          </a:p>
          <a:p>
            <a:pPr lvl="1"/>
            <a:r>
              <a:rPr lang="de-AT" dirty="0" smtClean="0"/>
              <a:t>Alle Daten werden an zwei verschiedenen Orten gelagert</a:t>
            </a:r>
          </a:p>
          <a:p>
            <a:pPr lvl="1"/>
            <a:r>
              <a:rPr lang="de-AT" dirty="0" smtClean="0"/>
              <a:t>Die Daten werden auf Permanent Paper ausgedruckt (Haltbarkeit einige Jahrhunderte) </a:t>
            </a:r>
            <a:br>
              <a:rPr lang="de-AT" dirty="0" smtClean="0"/>
            </a:br>
            <a:r>
              <a:rPr lang="de-AT" dirty="0" smtClean="0"/>
              <a:t>(443.000 Seiten Information für CSM)</a:t>
            </a:r>
          </a:p>
          <a:p>
            <a:pPr lvl="1"/>
            <a:r>
              <a:rPr lang="de-AT" dirty="0" smtClean="0"/>
              <a:t>Die Daten werden alle 5 Jahre überprüft </a:t>
            </a:r>
            <a:r>
              <a:rPr lang="de-AT" dirty="0"/>
              <a:t>(</a:t>
            </a:r>
            <a:r>
              <a:rPr lang="de-AT" dirty="0" smtClean="0"/>
              <a:t>über den ganzen Kontrollzeitraum von 500 Jahren)</a:t>
            </a:r>
          </a:p>
          <a:p>
            <a:pPr lvl="1"/>
            <a:r>
              <a:rPr lang="de-AT" dirty="0" smtClean="0"/>
              <a:t>Raumordnung: Verbot der anderen Nutzung der Standorte</a:t>
            </a:r>
          </a:p>
          <a:p>
            <a:pPr lvl="1"/>
            <a:r>
              <a:rPr lang="de-AT" dirty="0" smtClean="0"/>
              <a:t>Zusammenarbeit mit KünstlerInnen und der Bevölkerung, v.a. lokale Informationsgruppen (CLI)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Österreich</a:t>
            </a:r>
            <a:r>
              <a:rPr lang="de-AT" dirty="0" smtClean="0"/>
              <a:t>: es braucht Zeit und Geld um solche Konzepte zu entwickeln und durchzuführen</a:t>
            </a:r>
          </a:p>
          <a:p>
            <a:r>
              <a:rPr lang="de-AT" dirty="0" smtClean="0"/>
              <a:t>Patrick </a:t>
            </a:r>
            <a:r>
              <a:rPr lang="de-AT" dirty="0" err="1" smtClean="0"/>
              <a:t>Charton</a:t>
            </a:r>
            <a:r>
              <a:rPr lang="de-AT" dirty="0" smtClean="0"/>
              <a:t> entwickelte eine Saphir-Scheibe, auf der 40.000 Seiten Information gespeichert werden können (lesbar mit Mikroskop) – Material 1 Million Jahre haltbar, aber zerbrechlich; Kosten 25.000 Euro.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Frankreich: </a:t>
            </a:r>
            <a:r>
              <a:rPr lang="de-AT" dirty="0" err="1" smtClean="0"/>
              <a:t>ANDRA‘s</a:t>
            </a:r>
            <a:r>
              <a:rPr lang="de-AT" dirty="0" smtClean="0"/>
              <a:t> Memory </a:t>
            </a:r>
            <a:r>
              <a:rPr lang="de-AT" dirty="0" err="1" smtClean="0"/>
              <a:t>Preservation</a:t>
            </a:r>
            <a:r>
              <a:rPr lang="de-AT" dirty="0" smtClean="0"/>
              <a:t> Project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4255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Mitglieder: ONDRAF/NIRAS (Belgien), SCK (Belgien), NWMO (Canada), SURAO (Tschechien), STUK (Finnland), ANDRA (Frankreich), BfS (D), GRS (D), KIT (D), PURAM (Ungarn), JAEA (Japan), RWMC (Japan), ENRESA (Spanien), SKB (Schweden), </a:t>
            </a:r>
            <a:r>
              <a:rPr lang="de-AT" dirty="0" err="1" smtClean="0"/>
              <a:t>Riksarkivet</a:t>
            </a:r>
            <a:r>
              <a:rPr lang="de-AT" dirty="0" smtClean="0"/>
              <a:t> (Schweden), SSM (Schweden), NAGRA (Schweiz), SFOE (Schweiz), NDA-RWM (UK) and USDOE (USA). </a:t>
            </a:r>
          </a:p>
          <a:p>
            <a:r>
              <a:rPr lang="de-AT" dirty="0" smtClean="0"/>
              <a:t>Erste internationale Konferenz 2014</a:t>
            </a:r>
          </a:p>
          <a:p>
            <a:pPr lvl="1"/>
            <a:r>
              <a:rPr lang="de-AT" dirty="0" smtClean="0"/>
              <a:t>Keine TeilnehmerInnen aus Afrika, Südamerika und großen Teilen Asiens </a:t>
            </a:r>
          </a:p>
          <a:p>
            <a:endParaRPr lang="de-AT" dirty="0" smtClean="0"/>
          </a:p>
          <a:p>
            <a:r>
              <a:rPr lang="de-AT" dirty="0" smtClean="0"/>
              <a:t>Problem: Von USA und EU entwickelte Konzepte sind nicht unbedingt global verwendbar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NEA-OECD Projekt  “Preservation of </a:t>
            </a:r>
            <a:r>
              <a:rPr lang="de-AT" dirty="0" err="1" smtClean="0"/>
              <a:t>records</a:t>
            </a:r>
            <a:r>
              <a:rPr lang="de-AT" dirty="0" smtClean="0"/>
              <a:t>, </a:t>
            </a:r>
            <a:r>
              <a:rPr lang="de-AT" dirty="0" err="1" smtClean="0"/>
              <a:t>knowledge</a:t>
            </a:r>
            <a:r>
              <a:rPr lang="de-AT" dirty="0" smtClean="0"/>
              <a:t> and </a:t>
            </a:r>
            <a:r>
              <a:rPr lang="de-AT" dirty="0" err="1" smtClean="0"/>
              <a:t>memory</a:t>
            </a:r>
            <a:r>
              <a:rPr lang="de-AT" dirty="0" smtClean="0"/>
              <a:t> across </a:t>
            </a:r>
            <a:r>
              <a:rPr lang="de-AT" dirty="0" err="1" smtClean="0"/>
              <a:t>generations</a:t>
            </a:r>
            <a:r>
              <a:rPr lang="de-AT" dirty="0" smtClean="0"/>
              <a:t>” (RK&amp;M) 2011-2018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572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7 Prinzipien für Wissenserhalt, darunter:</a:t>
            </a:r>
          </a:p>
          <a:p>
            <a:r>
              <a:rPr lang="de-AT" dirty="0" smtClean="0"/>
              <a:t>Planungen für den Wissenserhalt sollen sofort starten, weil jetzt noch Gelder zur Verfügung stehen</a:t>
            </a:r>
          </a:p>
          <a:p>
            <a:r>
              <a:rPr lang="de-AT" dirty="0" smtClean="0"/>
              <a:t>Vereinbarungen mit Organisationen der Zivilgesellschaft und internationalen Organisationen sollen getroffen werden, von denen angenommen wird, dass sie auch nach Schluss der Endlager bestehen werden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Endbericht wird für 2018 erwartet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Zwischenergebnisse des RK&amp;M Projekts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18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Menschen können nuklearen Abfall nur für einige Dekaden sicher verwahren, aber nicht für längere Zeiträume</a:t>
            </a:r>
          </a:p>
          <a:p>
            <a:r>
              <a:rPr lang="de-AT" dirty="0" smtClean="0"/>
              <a:t>Derzeit gibt es keine Lösung des Atommüllproblems, aber vielleicht zukünftig</a:t>
            </a:r>
          </a:p>
          <a:p>
            <a:r>
              <a:rPr lang="de-AT" dirty="0" smtClean="0"/>
              <a:t>Daher soll der nukleare Abfall nicht vergraben und vergessen werden</a:t>
            </a:r>
          </a:p>
          <a:p>
            <a:r>
              <a:rPr lang="de-AT" dirty="0" smtClean="0"/>
              <a:t>Alle 20 Jahre soll Abfall kontrolliert und bei Bedarf neu verpackt werden</a:t>
            </a:r>
          </a:p>
          <a:p>
            <a:r>
              <a:rPr lang="de-AT" dirty="0" smtClean="0"/>
              <a:t>Dies ist eine dauerhafte Erinnerung, im Zuge der Kontrollzyklen kann das Wissen leicht an die nächste Generation weitergegeben werden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Rolling </a:t>
            </a:r>
            <a:r>
              <a:rPr lang="de-AT" dirty="0" err="1" smtClean="0"/>
              <a:t>Stewardship</a:t>
            </a:r>
            <a:r>
              <a:rPr lang="de-AT" dirty="0" smtClean="0"/>
              <a:t> – Konzept der Canadian </a:t>
            </a:r>
            <a:r>
              <a:rPr lang="de-AT" dirty="0" err="1" smtClean="0"/>
              <a:t>Coalition</a:t>
            </a:r>
            <a:r>
              <a:rPr lang="de-AT" dirty="0" smtClean="0"/>
              <a:t> for Nuclear </a:t>
            </a:r>
            <a:r>
              <a:rPr lang="de-AT" dirty="0" err="1" smtClean="0"/>
              <a:t>Responsibility</a:t>
            </a:r>
            <a:r>
              <a:rPr lang="de-AT" dirty="0" smtClean="0"/>
              <a:t> (CCNR)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6167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„Vergraben und vergessen“ derzeit noch nicht sicher genug. </a:t>
            </a:r>
          </a:p>
          <a:p>
            <a:r>
              <a:rPr lang="de-AT" dirty="0"/>
              <a:t>Rolling </a:t>
            </a:r>
            <a:r>
              <a:rPr lang="de-AT" dirty="0" err="1"/>
              <a:t>Stewardship</a:t>
            </a:r>
            <a:r>
              <a:rPr lang="de-AT" dirty="0"/>
              <a:t> </a:t>
            </a:r>
            <a:r>
              <a:rPr lang="de-AT" dirty="0" smtClean="0"/>
              <a:t>sollte </a:t>
            </a:r>
            <a:r>
              <a:rPr lang="de-AT" dirty="0"/>
              <a:t>erwogen werden solange es keine sichere Endlagertechnologie gibt.</a:t>
            </a:r>
          </a:p>
          <a:p>
            <a:r>
              <a:rPr lang="de-AT" dirty="0" smtClean="0"/>
              <a:t>Auch </a:t>
            </a:r>
            <a:r>
              <a:rPr lang="de-AT" dirty="0" smtClean="0">
                <a:solidFill>
                  <a:srgbClr val="FF0000"/>
                </a:solidFill>
              </a:rPr>
              <a:t>Österreich</a:t>
            </a:r>
            <a:r>
              <a:rPr lang="de-AT" dirty="0" smtClean="0"/>
              <a:t> muss sich ein Konzept für die Zeit nach dem Verschluss der Endlager überlegen (RL 2011/70/Euratom).</a:t>
            </a:r>
          </a:p>
          <a:p>
            <a:r>
              <a:rPr lang="de-AT" dirty="0" smtClean="0"/>
              <a:t>Im Falle eines multinationalen Endlagers: auch hier müssen solche Konzepte entwickelt werden</a:t>
            </a:r>
          </a:p>
          <a:p>
            <a:pPr lvl="1"/>
            <a:r>
              <a:rPr lang="de-AT" dirty="0" smtClean="0"/>
              <a:t>ERDO-Working Group</a:t>
            </a:r>
            <a:r>
              <a:rPr lang="de-AT" dirty="0"/>
              <a:t>: Österreich, Dänemark, Italien, Niederlande</a:t>
            </a:r>
            <a:r>
              <a:rPr lang="de-AT" dirty="0" smtClean="0"/>
              <a:t>, Slowenien</a:t>
            </a:r>
          </a:p>
          <a:p>
            <a:pPr lvl="1"/>
            <a:r>
              <a:rPr lang="de-AT" dirty="0" smtClean="0"/>
              <a:t>Multinationales Endlager in der EU ev. für alle radioaktiven Abfälle gemeinsam?</a:t>
            </a:r>
          </a:p>
          <a:p>
            <a:r>
              <a:rPr lang="de-AT" dirty="0" smtClean="0"/>
              <a:t>Jetzt ist die beste Zeit am Wissenserhalt zu forschen, da es jetzt Finanzierungen gibt</a:t>
            </a:r>
          </a:p>
          <a:p>
            <a:r>
              <a:rPr lang="de-AT" dirty="0" smtClean="0"/>
              <a:t>Bislang fehlt Partizipation der Bevölkerung an der Entwicklung von Maßnahmen für den Langzeit-Wissenserhalt, aber die Zivilgesellschaft wird im Endeffekt zuständig sein, wenn die behördliche Aufsicht beendet sein wird.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Fazit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4079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Endlagerung radioaktiver Abfälle, und die Zeit nach dem Verschluss der Endlager</a:t>
            </a:r>
          </a:p>
          <a:p>
            <a:r>
              <a:rPr lang="de-AT" dirty="0"/>
              <a:t>Rechtsvorschriften und Status in der EU</a:t>
            </a:r>
          </a:p>
          <a:p>
            <a:r>
              <a:rPr lang="de-AT" dirty="0" smtClean="0"/>
              <a:t>Angedachte Lösungen für den Langzeitwissenserhalt</a:t>
            </a:r>
          </a:p>
          <a:p>
            <a:r>
              <a:rPr lang="de-AT" dirty="0" smtClean="0"/>
              <a:t>Fazit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Übersicht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0991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4015212"/>
          </a:xfrm>
        </p:spPr>
        <p:txBody>
          <a:bodyPr>
            <a:normAutofit/>
          </a:bodyPr>
          <a:lstStyle/>
          <a:p>
            <a:r>
              <a:rPr lang="de-AT" sz="2200" dirty="0" smtClean="0"/>
              <a:t>Danke für Ihre Aufmerksamkeit.</a:t>
            </a:r>
          </a:p>
          <a:p>
            <a:r>
              <a:rPr lang="de-AT" sz="2200" dirty="0" smtClean="0"/>
              <a:t>Gabriele Mraz: </a:t>
            </a:r>
            <a:r>
              <a:rPr lang="de-AT" sz="2200" dirty="0" smtClean="0">
                <a:hlinkClick r:id="rId2"/>
              </a:rPr>
              <a:t>mraz@ecology.at</a:t>
            </a:r>
            <a:endParaRPr lang="de-AT" sz="2200" dirty="0" smtClean="0"/>
          </a:p>
          <a:p>
            <a:endParaRPr lang="de-AT" sz="2200" dirty="0" smtClean="0"/>
          </a:p>
          <a:p>
            <a:r>
              <a:rPr lang="de-AT" sz="2200" dirty="0" smtClean="0"/>
              <a:t>Die Studie steht hier bereit zum Download, auch die Präsentation wird dort verfügbar sein: </a:t>
            </a:r>
          </a:p>
          <a:p>
            <a:r>
              <a:rPr lang="de-AT" sz="2000" dirty="0" smtClean="0">
                <a:hlinkClick r:id="rId3"/>
              </a:rPr>
              <a:t>http://www.ecology.at/wua_endlager_wissenserhalt.htm</a:t>
            </a:r>
            <a:endParaRPr lang="de-AT" sz="2000" dirty="0" smtClean="0"/>
          </a:p>
          <a:p>
            <a:r>
              <a:rPr lang="de-AT" sz="2200" dirty="0">
                <a:hlinkClick r:id="rId4"/>
              </a:rPr>
              <a:t>http://www.wua-wien.at</a:t>
            </a:r>
            <a:r>
              <a:rPr lang="de-AT" sz="2200" dirty="0" smtClean="0">
                <a:hlinkClick r:id="rId4"/>
              </a:rPr>
              <a:t>/</a:t>
            </a:r>
            <a:endParaRPr lang="de-AT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Kontakt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5365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EC Report (2017): </a:t>
            </a:r>
            <a:r>
              <a:rPr lang="en-GB" sz="2000" dirty="0"/>
              <a:t>Report from the Commission to the Council and the European Parliament on progress of implementation of Council Directive 2011/70/Euratom and an inventory of radioactive waste and spent fuel present in the Community’s territory and the future prospects. Brussels, 15.5.2017, COM(2017) 236 final. </a:t>
            </a:r>
            <a:endParaRPr lang="de-AT" sz="2000" dirty="0"/>
          </a:p>
          <a:p>
            <a:r>
              <a:rPr lang="de-AT" sz="2000" dirty="0" smtClean="0"/>
              <a:t>HITF – Human </a:t>
            </a:r>
            <a:r>
              <a:rPr lang="de-AT" sz="2000" dirty="0" err="1" smtClean="0"/>
              <a:t>Interference</a:t>
            </a:r>
            <a:r>
              <a:rPr lang="de-AT" sz="2000" dirty="0" smtClean="0"/>
              <a:t> Task Force (1984): </a:t>
            </a:r>
            <a:r>
              <a:rPr lang="de-AT" sz="2000" dirty="0" err="1" smtClean="0"/>
              <a:t>Reducing</a:t>
            </a:r>
            <a:r>
              <a:rPr lang="de-AT" sz="2000" dirty="0" smtClean="0"/>
              <a:t> the </a:t>
            </a:r>
            <a:r>
              <a:rPr lang="de-AT" sz="2000" dirty="0" err="1" smtClean="0"/>
              <a:t>Likelihood</a:t>
            </a:r>
            <a:r>
              <a:rPr lang="de-AT" sz="2000" dirty="0" smtClean="0"/>
              <a:t> of Future Human </a:t>
            </a:r>
            <a:r>
              <a:rPr lang="de-AT" sz="2000" dirty="0" err="1" smtClean="0"/>
              <a:t>Activities</a:t>
            </a:r>
            <a:r>
              <a:rPr lang="de-AT" sz="2000" dirty="0" smtClean="0"/>
              <a:t> </a:t>
            </a:r>
            <a:r>
              <a:rPr lang="de-AT" sz="2000" dirty="0" err="1" smtClean="0"/>
              <a:t>That</a:t>
            </a:r>
            <a:r>
              <a:rPr lang="de-AT" sz="2000" dirty="0" smtClean="0"/>
              <a:t> </a:t>
            </a:r>
            <a:r>
              <a:rPr lang="de-AT" sz="2000" dirty="0" err="1" smtClean="0"/>
              <a:t>Could</a:t>
            </a:r>
            <a:r>
              <a:rPr lang="de-AT" sz="2000" dirty="0" smtClean="0"/>
              <a:t> </a:t>
            </a:r>
            <a:r>
              <a:rPr lang="de-AT" sz="2000" dirty="0" err="1" smtClean="0"/>
              <a:t>Affect</a:t>
            </a:r>
            <a:r>
              <a:rPr lang="de-AT" sz="2000" dirty="0" smtClean="0"/>
              <a:t> </a:t>
            </a:r>
            <a:r>
              <a:rPr lang="de-AT" sz="2000" dirty="0" err="1" smtClean="0"/>
              <a:t>Geologic</a:t>
            </a:r>
            <a:r>
              <a:rPr lang="de-AT" sz="2000" dirty="0" smtClean="0"/>
              <a:t> High-Level Waste </a:t>
            </a:r>
            <a:r>
              <a:rPr lang="de-AT" sz="2000" dirty="0" err="1" smtClean="0"/>
              <a:t>Repositories</a:t>
            </a:r>
            <a:r>
              <a:rPr lang="de-AT" sz="2000" dirty="0" smtClean="0"/>
              <a:t>. </a:t>
            </a:r>
            <a:r>
              <a:rPr lang="de-AT" sz="2000" dirty="0" err="1" smtClean="0"/>
              <a:t>Technicla</a:t>
            </a:r>
            <a:r>
              <a:rPr lang="de-AT" sz="2000" dirty="0" smtClean="0"/>
              <a:t> Report. May 1984. </a:t>
            </a:r>
            <a:r>
              <a:rPr lang="de-AT" sz="2000" dirty="0" err="1" smtClean="0"/>
              <a:t>Prepared</a:t>
            </a:r>
            <a:r>
              <a:rPr lang="de-AT" sz="2000" dirty="0" smtClean="0"/>
              <a:t> for Office of Nuclear Waste Isolation </a:t>
            </a:r>
            <a:r>
              <a:rPr lang="de-AT" sz="2000" dirty="0" err="1" smtClean="0"/>
              <a:t>under</a:t>
            </a:r>
            <a:r>
              <a:rPr lang="de-AT" sz="2000" dirty="0" smtClean="0"/>
              <a:t> </a:t>
            </a:r>
            <a:r>
              <a:rPr lang="de-AT" sz="2000" dirty="0" err="1" smtClean="0"/>
              <a:t>contract</a:t>
            </a:r>
            <a:r>
              <a:rPr lang="de-AT" sz="2000" dirty="0" smtClean="0"/>
              <a:t> with U.S. Department of Energy.</a:t>
            </a:r>
          </a:p>
          <a:p>
            <a:r>
              <a:rPr lang="de-AT" sz="2000" dirty="0" err="1" smtClean="0"/>
              <a:t>Trauth</a:t>
            </a:r>
            <a:r>
              <a:rPr lang="de-AT" sz="2000" dirty="0" smtClean="0"/>
              <a:t>, Kathleen M.; Hora</a:t>
            </a:r>
            <a:r>
              <a:rPr lang="de-AT" sz="2000" dirty="0"/>
              <a:t>, </a:t>
            </a:r>
            <a:r>
              <a:rPr lang="de-AT" sz="2000" dirty="0" smtClean="0"/>
              <a:t>Stephen C.; </a:t>
            </a:r>
            <a:r>
              <a:rPr lang="de-AT" sz="2000" dirty="0" err="1" smtClean="0"/>
              <a:t>Guzowski</a:t>
            </a:r>
            <a:r>
              <a:rPr lang="de-AT" sz="2000" dirty="0" smtClean="0"/>
              <a:t>, Robert V. (1993): Expert </a:t>
            </a:r>
            <a:r>
              <a:rPr lang="de-AT" sz="2000" dirty="0" err="1" smtClean="0"/>
              <a:t>Judgement</a:t>
            </a:r>
            <a:r>
              <a:rPr lang="de-AT" sz="2000" dirty="0" smtClean="0"/>
              <a:t> </a:t>
            </a:r>
            <a:r>
              <a:rPr lang="de-AT" sz="2000" dirty="0"/>
              <a:t>on Markers to </a:t>
            </a:r>
            <a:r>
              <a:rPr lang="de-AT" sz="2000" dirty="0" err="1" smtClean="0"/>
              <a:t>Deter</a:t>
            </a:r>
            <a:r>
              <a:rPr lang="de-AT" sz="2000" dirty="0" smtClean="0"/>
              <a:t> </a:t>
            </a:r>
            <a:r>
              <a:rPr lang="de-AT" sz="2000" dirty="0" err="1" smtClean="0"/>
              <a:t>Inadvertent</a:t>
            </a:r>
            <a:r>
              <a:rPr lang="de-AT" sz="2000" dirty="0" smtClean="0"/>
              <a:t> </a:t>
            </a:r>
            <a:r>
              <a:rPr lang="de-AT" sz="2000" dirty="0"/>
              <a:t>Human Intrusion </a:t>
            </a:r>
            <a:r>
              <a:rPr lang="de-AT" sz="2000" dirty="0" err="1"/>
              <a:t>into</a:t>
            </a:r>
            <a:r>
              <a:rPr lang="de-AT" sz="2000" dirty="0"/>
              <a:t> </a:t>
            </a:r>
            <a:r>
              <a:rPr lang="de-AT" sz="2000" dirty="0" smtClean="0"/>
              <a:t>the Waste </a:t>
            </a:r>
            <a:r>
              <a:rPr lang="de-AT" sz="2000" dirty="0"/>
              <a:t>Isolation Pilot </a:t>
            </a:r>
            <a:r>
              <a:rPr lang="de-AT" sz="2000" dirty="0" smtClean="0"/>
              <a:t>Plant. </a:t>
            </a:r>
            <a:r>
              <a:rPr lang="de-AT" sz="2000" dirty="0" err="1" smtClean="0"/>
              <a:t>Prepared</a:t>
            </a:r>
            <a:r>
              <a:rPr lang="de-AT" sz="2000" dirty="0" smtClean="0"/>
              <a:t> </a:t>
            </a:r>
            <a:r>
              <a:rPr lang="de-AT" sz="2000" dirty="0" err="1" smtClean="0"/>
              <a:t>by</a:t>
            </a:r>
            <a:r>
              <a:rPr lang="de-AT" sz="2000" dirty="0" smtClean="0"/>
              <a:t> SANDIA National Laboratories for the U.S. Department of Energy.</a:t>
            </a:r>
          </a:p>
          <a:p>
            <a:r>
              <a:rPr lang="en-US" sz="2000" dirty="0" smtClean="0"/>
              <a:t>US DOE WIPP (2004</a:t>
            </a:r>
            <a:r>
              <a:rPr lang="en-US" sz="2000" dirty="0"/>
              <a:t>): Permanent Markers Implementation </a:t>
            </a:r>
            <a:r>
              <a:rPr lang="en-US" sz="2000" dirty="0" smtClean="0"/>
              <a:t>Plan. Waste </a:t>
            </a:r>
            <a:r>
              <a:rPr lang="en-US" sz="2000" dirty="0"/>
              <a:t>Isolation Pilot </a:t>
            </a:r>
            <a:r>
              <a:rPr lang="en-US" sz="2000" dirty="0" smtClean="0"/>
              <a:t>Plant, Carlsbad</a:t>
            </a:r>
            <a:r>
              <a:rPr lang="en-US" sz="2000" dirty="0"/>
              <a:t>, New </a:t>
            </a:r>
            <a:r>
              <a:rPr lang="en-US" sz="2000" dirty="0" smtClean="0"/>
              <a:t>Mexico. </a:t>
            </a:r>
            <a:r>
              <a:rPr lang="en-US" sz="2000" dirty="0"/>
              <a:t>Prepared </a:t>
            </a:r>
            <a:r>
              <a:rPr lang="en-US" sz="2000" dirty="0" smtClean="0"/>
              <a:t>by John Hart and Associates for </a:t>
            </a:r>
            <a:r>
              <a:rPr lang="en-US" sz="2000" dirty="0"/>
              <a:t>Washington Regulatory and Environmental </a:t>
            </a:r>
            <a:r>
              <a:rPr lang="en-US" sz="2000" dirty="0" smtClean="0"/>
              <a:t>Services, DOE/WIPP 04-3302.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Zitierte Literatur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522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389888"/>
            <a:ext cx="12192000" cy="4242816"/>
          </a:xfrm>
        </p:spPr>
        <p:txBody>
          <a:bodyPr>
            <a:normAutofit/>
          </a:bodyPr>
          <a:lstStyle/>
          <a:p>
            <a:r>
              <a:rPr lang="de-AT" dirty="0" smtClean="0"/>
              <a:t>Radioaktive Abfälle müssen so lange von der Umwelt ferngehalten werden, bis sie unter den </a:t>
            </a:r>
            <a:r>
              <a:rPr lang="de-AT" b="1" dirty="0" smtClean="0"/>
              <a:t>Freigabewert</a:t>
            </a:r>
            <a:r>
              <a:rPr lang="de-AT" dirty="0" smtClean="0"/>
              <a:t> laut heutiger Strahlenschutzgesetzgebung zerfallen sind: </a:t>
            </a:r>
          </a:p>
          <a:p>
            <a:pPr lvl="1"/>
            <a:r>
              <a:rPr lang="de-AT" dirty="0" smtClean="0"/>
              <a:t>Abgebrannte Brennelemente und andere hoch radioaktive Abfälle: </a:t>
            </a:r>
            <a:r>
              <a:rPr lang="de-AT" b="1" dirty="0" smtClean="0"/>
              <a:t>ca. 1 Million Jahre</a:t>
            </a:r>
          </a:p>
          <a:p>
            <a:pPr lvl="1"/>
            <a:r>
              <a:rPr lang="de-AT" dirty="0" smtClean="0"/>
              <a:t>Langlebige schwach und mittelradioaktive Abfälle: </a:t>
            </a:r>
            <a:r>
              <a:rPr lang="de-AT" b="1" dirty="0" smtClean="0"/>
              <a:t>einige hundert bis tausende Jahre</a:t>
            </a:r>
          </a:p>
          <a:p>
            <a:pPr lvl="1"/>
            <a:r>
              <a:rPr lang="de-AT" dirty="0" smtClean="0"/>
              <a:t>Kurzlebige schwach radioaktive Abfälle: </a:t>
            </a:r>
            <a:r>
              <a:rPr lang="de-AT" b="1" dirty="0" smtClean="0"/>
              <a:t>bis zu einigen hundert Jahren (ca. 300)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Österreich</a:t>
            </a:r>
            <a:r>
              <a:rPr lang="de-AT" dirty="0" smtClean="0"/>
              <a:t>: hat auch langlebige schwach und mittel radioaktive Abfälle, die eine Endlagerung von mindestens einigen hundert Jahren benötigen.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Endlagerung radioaktiver Abfälle – Zeiträume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07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389888"/>
            <a:ext cx="12192000" cy="4901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Oberflächenlager , oberflächennahes Lager, Bohrlöcher, Tiefenlager</a:t>
            </a:r>
          </a:p>
          <a:p>
            <a:r>
              <a:rPr lang="de-AT" dirty="0" smtClean="0"/>
              <a:t>Nach Ende der Einlagerung: Schließung und Rückbau bis zur „grünen Wiese“</a:t>
            </a:r>
          </a:p>
          <a:p>
            <a:r>
              <a:rPr lang="de-AT" dirty="0" smtClean="0"/>
              <a:t>Nach </a:t>
            </a:r>
            <a:r>
              <a:rPr lang="de-AT" dirty="0"/>
              <a:t>dem Verschluss von Endlagern ist zunächst eine Zeit der </a:t>
            </a:r>
            <a:r>
              <a:rPr lang="de-AT" b="1" dirty="0"/>
              <a:t>Kontrolle</a:t>
            </a:r>
            <a:r>
              <a:rPr lang="de-AT" dirty="0"/>
              <a:t> vorzusehen (bis zu einigen hundert Jahren</a:t>
            </a:r>
            <a:r>
              <a:rPr lang="de-AT" dirty="0" smtClean="0"/>
              <a:t>), z.B. durch: </a:t>
            </a:r>
          </a:p>
          <a:p>
            <a:pPr lvl="1"/>
            <a:r>
              <a:rPr lang="de-AT" dirty="0" smtClean="0"/>
              <a:t>Aufbewahren aller Informationen</a:t>
            </a:r>
          </a:p>
          <a:p>
            <a:pPr lvl="1"/>
            <a:r>
              <a:rPr lang="de-AT" dirty="0" smtClean="0"/>
              <a:t>Einschränkung </a:t>
            </a:r>
            <a:r>
              <a:rPr lang="de-AT" dirty="0"/>
              <a:t>der </a:t>
            </a:r>
            <a:r>
              <a:rPr lang="de-AT" dirty="0" smtClean="0"/>
              <a:t>Landnutzung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Nach dem Verschluss der Endlager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35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389888"/>
            <a:ext cx="12192000" cy="4764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Bislang offene Fragen: </a:t>
            </a:r>
          </a:p>
          <a:p>
            <a:r>
              <a:rPr lang="de-AT" dirty="0" smtClean="0"/>
              <a:t>„Vergraben und vergessen“?</a:t>
            </a:r>
          </a:p>
          <a:p>
            <a:r>
              <a:rPr lang="de-AT" dirty="0" smtClean="0"/>
              <a:t>Oder: Zukünftige Generationen über die radioaktiven Abfälle und ihre Lagerstätten informieren? </a:t>
            </a:r>
          </a:p>
          <a:p>
            <a:r>
              <a:rPr lang="de-AT" dirty="0" smtClean="0"/>
              <a:t>Kann unbeabsichtigtes, aber auch beabsichtigtes Eindringen in ein verschlossenes Endlager überhaupt verhindert werden?</a:t>
            </a:r>
          </a:p>
          <a:p>
            <a:pPr lvl="1"/>
            <a:r>
              <a:rPr lang="de-AT" dirty="0" smtClean="0"/>
              <a:t>Plutonium für Atomwaffen – von globaler Relevanz</a:t>
            </a:r>
          </a:p>
          <a:p>
            <a:pPr lvl="1"/>
            <a:endParaRPr lang="de-AT" dirty="0"/>
          </a:p>
          <a:p>
            <a:r>
              <a:rPr lang="de-AT" dirty="0" smtClean="0"/>
              <a:t>Derzeit gibt es noch kein sicheres Endlagerkonzept (Behälter, Wirtsgestein), wird es vielleicht in der Zukunft geben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Langzeit-Endlagerung radioaktiver Abfälle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44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Wissenserhalt ist </a:t>
            </a:r>
            <a:r>
              <a:rPr lang="de-AT" dirty="0" smtClean="0"/>
              <a:t>ein </a:t>
            </a:r>
            <a:r>
              <a:rPr lang="de-AT" dirty="0"/>
              <a:t>ebenso schwer zu lösendes Problem wie technologische und geologische </a:t>
            </a:r>
            <a:r>
              <a:rPr lang="de-AT" dirty="0" smtClean="0"/>
              <a:t>Langzeitsicherheit</a:t>
            </a:r>
          </a:p>
          <a:p>
            <a:r>
              <a:rPr lang="de-AT" dirty="0" smtClean="0"/>
              <a:t>Sprache, Schrift, Kultur, staatliche Strukturen…. alles verändert sich</a:t>
            </a:r>
          </a:p>
          <a:p>
            <a:r>
              <a:rPr lang="de-AT" dirty="0" smtClean="0"/>
              <a:t>Globale Veränderungen wie Eiszeiten (die nächste in ca. 15.000 Jahren?)</a:t>
            </a:r>
          </a:p>
          <a:p>
            <a:r>
              <a:rPr lang="de-AT" dirty="0" smtClean="0"/>
              <a:t>Ev. Aussterben des Menschen (Stephen Hawkings: 1.000 Jahre, Prognosen bis zu 5 Mio. Jahre)</a:t>
            </a:r>
            <a:endParaRPr lang="de-AT" dirty="0"/>
          </a:p>
          <a:p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Wissenserhalt über sehr lange Zeiträume (1 Million Jahre)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1097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Laut RL 2011/70/</a:t>
            </a:r>
            <a:r>
              <a:rPr lang="de-AT" dirty="0" err="1" smtClean="0"/>
              <a:t>Euratom</a:t>
            </a:r>
            <a:r>
              <a:rPr lang="de-AT" dirty="0" smtClean="0"/>
              <a:t> Art 12 (1) e) müssen  Nationalen Programme Maßnahmen für die Zeit nach Verschluss der Endlager beinhalten</a:t>
            </a:r>
          </a:p>
          <a:p>
            <a:r>
              <a:rPr lang="de-AT" dirty="0" smtClean="0"/>
              <a:t>„Von </a:t>
            </a:r>
            <a:r>
              <a:rPr lang="de-AT" dirty="0"/>
              <a:t>den Mitgliedstaaten mit Nuklearprogrammen haben </a:t>
            </a:r>
            <a:r>
              <a:rPr lang="de-AT" b="1" dirty="0"/>
              <a:t>nur wenige </a:t>
            </a:r>
            <a:r>
              <a:rPr lang="de-AT" dirty="0"/>
              <a:t>detaillierte Pläne für die Zeit nach dem Verschluss vorgelegt, und dies hauptsächlich für oberflächennahe Endlager; entsprechende Maßnahmen für tiefengeologische Endlager sind entweder </a:t>
            </a:r>
            <a:r>
              <a:rPr lang="de-AT" b="1" dirty="0"/>
              <a:t>nicht vorgesehen </a:t>
            </a:r>
            <a:r>
              <a:rPr lang="de-AT" dirty="0"/>
              <a:t>oder werden nicht behandelt</a:t>
            </a:r>
            <a:r>
              <a:rPr lang="de-AT" dirty="0" smtClean="0"/>
              <a:t>.“ (EC Bericht 2017, S. 14)</a:t>
            </a:r>
          </a:p>
          <a:p>
            <a:r>
              <a:rPr lang="de-AT" dirty="0" smtClean="0"/>
              <a:t>Auch </a:t>
            </a:r>
            <a:r>
              <a:rPr lang="de-AT" dirty="0" smtClean="0">
                <a:solidFill>
                  <a:srgbClr val="FF0000"/>
                </a:solidFill>
              </a:rPr>
              <a:t>Österreich</a:t>
            </a:r>
            <a:r>
              <a:rPr lang="de-AT" dirty="0" smtClean="0"/>
              <a:t> muss solche Maßnahmen in seinem nationalen Entsorgungsprogramm vorlegen, bislang nicht geschehen.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Rechtsvorschriften und Status in der EU</a:t>
            </a:r>
            <a:br>
              <a:rPr lang="de-AT" dirty="0"/>
            </a:br>
            <a:r>
              <a:rPr lang="de-AT" dirty="0"/>
              <a:t>Situation in Österreich</a:t>
            </a:r>
          </a:p>
        </p:txBody>
      </p:sp>
    </p:spTree>
    <p:extLst>
      <p:ext uri="{BB962C8B-B14F-4D97-AF65-F5344CB8AC3E}">
        <p14:creationId xmlns:p14="http://schemas.microsoft.com/office/powerpoint/2010/main" val="63292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US DOE – WIPP (seit 1980er)</a:t>
            </a:r>
          </a:p>
          <a:p>
            <a:r>
              <a:rPr lang="de-AT" dirty="0" smtClean="0"/>
              <a:t>Highlights aus der Atomsemiotik (1982-1984)</a:t>
            </a:r>
          </a:p>
          <a:p>
            <a:r>
              <a:rPr lang="de-AT" dirty="0" smtClean="0"/>
              <a:t>Frankreich </a:t>
            </a:r>
            <a:r>
              <a:rPr lang="de-AT" dirty="0"/>
              <a:t>(seit 2010)</a:t>
            </a:r>
          </a:p>
          <a:p>
            <a:r>
              <a:rPr lang="de-AT" dirty="0" smtClean="0"/>
              <a:t>OECD-NEA Projekt (2011-2018)</a:t>
            </a:r>
          </a:p>
          <a:p>
            <a:r>
              <a:rPr lang="de-AT" dirty="0" smtClean="0"/>
              <a:t>Rolling </a:t>
            </a:r>
            <a:r>
              <a:rPr lang="de-AT" dirty="0" err="1" smtClean="0"/>
              <a:t>Stewardship</a:t>
            </a:r>
            <a:r>
              <a:rPr lang="de-AT" dirty="0"/>
              <a:t> </a:t>
            </a:r>
            <a:endParaRPr lang="de-AT" dirty="0" smtClean="0"/>
          </a:p>
          <a:p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Ideen für den Langzeitwissenserhalt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0149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HITF wurde 1980 gegründet, erster Bericht 1984</a:t>
            </a:r>
          </a:p>
          <a:p>
            <a:r>
              <a:rPr lang="de-AT" dirty="0" smtClean="0"/>
              <a:t>WIPP = Waste Isolation Pilot Plant in New Mexico, für Endlagerung von Transuranen (</a:t>
            </a:r>
            <a:r>
              <a:rPr lang="de-AT" dirty="0" err="1" smtClean="0"/>
              <a:t>Pu</a:t>
            </a:r>
            <a:r>
              <a:rPr lang="de-AT" dirty="0"/>
              <a:t>)</a:t>
            </a:r>
            <a:endParaRPr lang="de-AT" dirty="0" smtClean="0"/>
          </a:p>
          <a:p>
            <a:r>
              <a:rPr lang="de-AT" dirty="0" smtClean="0"/>
              <a:t>Ziel der HITF: Methoden entwickeln, um zukünftige Generationen für bis zu 10.000 Jahre vor Eindringen in verschlossenes Endlager (WIPP) zu warnen</a:t>
            </a:r>
          </a:p>
          <a:p>
            <a:r>
              <a:rPr lang="de-AT" dirty="0" smtClean="0"/>
              <a:t>Eindringen durch eine Bohrung wurde als größtes Risiko gesehen.</a:t>
            </a:r>
          </a:p>
          <a:p>
            <a:pPr lvl="1"/>
            <a:r>
              <a:rPr lang="de-AT" dirty="0" smtClean="0"/>
              <a:t>Basierend auf historischen Bohr-Raten in der Region des WIPP: Prognose für 67,3 bis 148 Bohrlöcher pro Quadratkilometer in den nächsten 10.000 Jahren.</a:t>
            </a:r>
            <a:endParaRPr lang="de-AT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US Department of Energy: Human </a:t>
            </a:r>
            <a:r>
              <a:rPr lang="de-AT" dirty="0" err="1" smtClean="0"/>
              <a:t>Interference</a:t>
            </a:r>
            <a:r>
              <a:rPr lang="de-AT" dirty="0" smtClean="0"/>
              <a:t> Task Force (HITF)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9758702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1374</Words>
  <Application>Microsoft Office PowerPoint</Application>
  <PresentationFormat>Breitbild</PresentationFormat>
  <Paragraphs>129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 2</vt:lpstr>
      <vt:lpstr>Rahmen</vt:lpstr>
      <vt:lpstr>Wissenserhalt für Endlager für radioaktive Abfälle</vt:lpstr>
      <vt:lpstr>Übersicht</vt:lpstr>
      <vt:lpstr>Endlagerung radioaktiver Abfälle – Zeiträume</vt:lpstr>
      <vt:lpstr>Nach dem Verschluss der Endlager</vt:lpstr>
      <vt:lpstr>Langzeit-Endlagerung radioaktiver Abfälle</vt:lpstr>
      <vt:lpstr>Wissenserhalt über sehr lange Zeiträume (1 Million Jahre)</vt:lpstr>
      <vt:lpstr>Rechtsvorschriften und Status in der EU Situation in Österreich</vt:lpstr>
      <vt:lpstr>Ideen für den Langzeitwissenserhalt</vt:lpstr>
      <vt:lpstr>US Department of Energy: Human Interference Task Force (HITF)</vt:lpstr>
      <vt:lpstr>PowerPoint-Präsentation</vt:lpstr>
      <vt:lpstr>PowerPoint-Präsentation</vt:lpstr>
      <vt:lpstr>PowerPoint-Präsentation</vt:lpstr>
      <vt:lpstr>Status WIPP?</vt:lpstr>
      <vt:lpstr>Atomsemiotik - Ideensammlung</vt:lpstr>
      <vt:lpstr>Frankreich: ANDRA‘s Memory Preservation Project</vt:lpstr>
      <vt:lpstr>NEA-OECD Projekt  “Preservation of records, knowledge and memory across generations” (RK&amp;M) 2011-2018</vt:lpstr>
      <vt:lpstr>Zwischenergebnisse des RK&amp;M Projekts</vt:lpstr>
      <vt:lpstr>Rolling Stewardship – Konzept der Canadian Coalition for Nuclear Responsibility (CCNR)</vt:lpstr>
      <vt:lpstr>Fazit</vt:lpstr>
      <vt:lpstr>Kontakt</vt:lpstr>
      <vt:lpstr>Zitierte Literatur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Gabriele Mraz</dc:creator>
  <cp:lastModifiedBy>Gabriele Mraz</cp:lastModifiedBy>
  <cp:revision>383</cp:revision>
  <cp:lastPrinted>2018-06-04T08:38:10Z</cp:lastPrinted>
  <dcterms:created xsi:type="dcterms:W3CDTF">2015-09-17T14:19:16Z</dcterms:created>
  <dcterms:modified xsi:type="dcterms:W3CDTF">2018-06-04T09:51:40Z</dcterms:modified>
</cp:coreProperties>
</file>